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4" r:id="rId5"/>
    <p:sldId id="281" r:id="rId6"/>
    <p:sldId id="272" r:id="rId7"/>
    <p:sldId id="273" r:id="rId8"/>
    <p:sldId id="275" r:id="rId9"/>
    <p:sldId id="276" r:id="rId10"/>
    <p:sldId id="277" r:id="rId11"/>
    <p:sldId id="280" r:id="rId12"/>
    <p:sldId id="279" r:id="rId13"/>
    <p:sldId id="259" r:id="rId14"/>
    <p:sldId id="282" r:id="rId15"/>
    <p:sldId id="263" r:id="rId16"/>
    <p:sldId id="264" r:id="rId17"/>
    <p:sldId id="265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533400"/>
            <a:ext cx="6780588" cy="5343872"/>
          </a:xfrm>
        </p:spPr>
        <p:txBody>
          <a:bodyPr/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Тақырып 4. </a:t>
            </a:r>
            <a:br>
              <a:rPr lang="kk-K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Бюджеттік-салықтық жоспарлау және болжамдау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kk-KZ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kk-KZ" dirty="0" smtClean="0"/>
              <a:t>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 err="1">
                <a:solidFill>
                  <a:schemeClr val="bg1"/>
                </a:solidFill>
              </a:rPr>
              <a:t>Бюджеттік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жоспарлау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процесінде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келесі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негізгі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мақсаттар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шешіледі</a:t>
            </a:r>
            <a:r>
              <a:rPr lang="ru-RU" sz="2200" dirty="0">
                <a:solidFill>
                  <a:schemeClr val="bg1"/>
                </a:solidFill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</a:t>
            </a:r>
            <a:r>
              <a:rPr lang="ru-RU" dirty="0"/>
              <a:t>      бюджет </a:t>
            </a:r>
            <a:r>
              <a:rPr lang="ru-RU" dirty="0" err="1"/>
              <a:t>процесінің</a:t>
            </a:r>
            <a:r>
              <a:rPr lang="ru-RU" dirty="0"/>
              <a:t> </a:t>
            </a:r>
            <a:r>
              <a:rPr lang="ru-RU" dirty="0" err="1"/>
              <a:t>әрбір</a:t>
            </a:r>
            <a:r>
              <a:rPr lang="ru-RU" dirty="0"/>
              <a:t> </a:t>
            </a:r>
            <a:r>
              <a:rPr lang="ru-RU" dirty="0" err="1"/>
              <a:t>қатысушыларының</a:t>
            </a:r>
            <a:r>
              <a:rPr lang="ru-RU" dirty="0"/>
              <a:t> </a:t>
            </a:r>
            <a:r>
              <a:rPr lang="ru-RU" dirty="0" err="1"/>
              <a:t>елдің</a:t>
            </a:r>
            <a:r>
              <a:rPr lang="ru-RU" dirty="0"/>
              <a:t> </a:t>
            </a:r>
            <a:r>
              <a:rPr lang="ru-RU" dirty="0" err="1"/>
              <a:t>дамуын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етудегі</a:t>
            </a:r>
            <a:r>
              <a:rPr lang="ru-RU" dirty="0"/>
              <a:t> </a:t>
            </a:r>
            <a:r>
              <a:rPr lang="ru-RU" dirty="0" err="1"/>
              <a:t>қатысу</a:t>
            </a:r>
            <a:r>
              <a:rPr lang="ru-RU" dirty="0"/>
              <a:t> </a:t>
            </a:r>
            <a:r>
              <a:rPr lang="ru-RU" dirty="0" err="1"/>
              <a:t>дәрежесін</a:t>
            </a:r>
            <a:r>
              <a:rPr lang="ru-RU" dirty="0"/>
              <a:t> </a:t>
            </a:r>
            <a:r>
              <a:rPr lang="ru-RU" dirty="0" err="1"/>
              <a:t>тағайындау</a:t>
            </a:r>
            <a:r>
              <a:rPr lang="ru-RU" dirty="0"/>
              <a:t>;</a:t>
            </a:r>
          </a:p>
          <a:p>
            <a:r>
              <a:rPr lang="ru-RU" dirty="0"/>
              <a:t>      </a:t>
            </a:r>
            <a:r>
              <a:rPr lang="ru-RU" dirty="0" err="1"/>
              <a:t>салалар</a:t>
            </a:r>
            <a:r>
              <a:rPr lang="ru-RU" dirty="0"/>
              <a:t>, </a:t>
            </a:r>
            <a:r>
              <a:rPr lang="ru-RU" dirty="0" err="1"/>
              <a:t>іс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салалары</a:t>
            </a:r>
            <a:r>
              <a:rPr lang="ru-RU" dirty="0"/>
              <a:t> мен экономика </a:t>
            </a:r>
            <a:r>
              <a:rPr lang="ru-RU" dirty="0" err="1"/>
              <a:t>секторларының</a:t>
            </a:r>
            <a:r>
              <a:rPr lang="ru-RU" dirty="0"/>
              <a:t>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жоспарлары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мемлекеттік</a:t>
            </a:r>
            <a:r>
              <a:rPr lang="ru-RU" dirty="0"/>
              <a:t> бюджет </a:t>
            </a:r>
            <a:r>
              <a:rPr lang="ru-RU" dirty="0" err="1"/>
              <a:t>кірістерінің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көлемі</a:t>
            </a:r>
            <a:r>
              <a:rPr lang="ru-RU" dirty="0"/>
              <a:t> мен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көздер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түсетін</a:t>
            </a:r>
            <a:r>
              <a:rPr lang="ru-RU" dirty="0"/>
              <a:t> </a:t>
            </a:r>
            <a:r>
              <a:rPr lang="ru-RU" dirty="0" err="1"/>
              <a:t>кірістер</a:t>
            </a:r>
            <a:r>
              <a:rPr lang="ru-RU" dirty="0"/>
              <a:t> </a:t>
            </a:r>
            <a:r>
              <a:rPr lang="ru-RU" dirty="0" err="1"/>
              <a:t>көлемін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;</a:t>
            </a:r>
          </a:p>
          <a:p>
            <a:r>
              <a:rPr lang="ru-RU" dirty="0"/>
              <a:t>      </a:t>
            </a:r>
            <a:r>
              <a:rPr lang="ru-RU" dirty="0" err="1"/>
              <a:t>бюджеттің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шығын</a:t>
            </a:r>
            <a:r>
              <a:rPr lang="ru-RU" dirty="0"/>
              <a:t> </a:t>
            </a:r>
            <a:r>
              <a:rPr lang="ru-RU" dirty="0" err="1"/>
              <a:t>түрлері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шығындар</a:t>
            </a:r>
            <a:r>
              <a:rPr lang="ru-RU" dirty="0"/>
              <a:t> </a:t>
            </a:r>
            <a:r>
              <a:rPr lang="ru-RU" dirty="0" err="1"/>
              <a:t>көлемін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975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err="1">
                <a:solidFill>
                  <a:schemeClr val="bg1"/>
                </a:solidFill>
              </a:rPr>
              <a:t>Бюджеттік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жоспарлау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бірлестік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жалғастырушылық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басымдылық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теңгерушілік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және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дәйектемелік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принциптер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талаптарына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сәйкес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іске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асырылады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304415"/>
              </p:ext>
            </p:extLst>
          </p:nvPr>
        </p:nvGraphicFramePr>
        <p:xfrm>
          <a:off x="0" y="1609723"/>
          <a:ext cx="8820472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236"/>
                <a:gridCol w="4410236"/>
              </a:tblGrid>
              <a:tr h="814859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Бюджеттік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жоспарлаудың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бірлестік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принципі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құрамына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республикалық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жергілікті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бюджеттер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кіретін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елдің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бюджетін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құрумен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етіледі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Әрекеттегі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заңнамаларға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сәйкес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бұл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принцип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республикалық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жергілікті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бюджеттерден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қаржыландырылатын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бюджеттік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бағдарламалар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тізімін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қалыптастыруға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бюджеттер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деңгейлері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арасындағы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кірістер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бөлісу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нормативтері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ұзақ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мерзімді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субвенциялар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бюджеттік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алымдар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мөлшерін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тағайындауға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негізделеді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Жоспарлаудың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жалғастырушылық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принципі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орта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мерзімді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фискалдық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саясаттың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бағыттары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елдің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әлеуметті-экономикалық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даму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болжамдарына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негізделген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ағымдағы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болашақ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бюджеттік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жоспарлау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тіркесімімен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етіледі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14859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Басымдылық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принцип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елдің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орта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мерзімді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әлеуметті-экономикалық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даму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жоспарының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басымдылықты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бағыттары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негізінде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жоспарлаумен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етіледі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Бюджеттің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кірістері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шығындарының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теңгерушілік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принципі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қалыптастыруда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баланстық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әдісті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пайдалану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негізі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арқылы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етіледі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Бюджеттің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теңгерушілігінің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қажеттілігі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қайбір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деңгейдегі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атқару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мақсатымен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дәлелденеді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ол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немесе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бюджеттен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субвенция беру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арқылы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немесе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бюджет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шығындарын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қысқарту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арқылы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немесе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берешекті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қалыптастыру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арқылы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болмаса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басқа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да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заңнамалармен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қарастырылған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әдістер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арқылы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етіледі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14859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Дәйектемелік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принцип бюджет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жобасына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осы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немесе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басқа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түсімдер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шығындарды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енгізу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қажеттілігін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анықтайтын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нормативті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құқықтық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актілер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негізі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арқылы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бюджет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жоспарлаумен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етіледі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556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931224" cy="590705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 err="1">
                <a:solidFill>
                  <a:schemeClr val="bg1"/>
                </a:solidFill>
              </a:rPr>
              <a:t>Бюджетті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жоспарлау</a:t>
            </a:r>
            <a:r>
              <a:rPr lang="ru-RU" b="1" dirty="0">
                <a:solidFill>
                  <a:schemeClr val="bg1"/>
                </a:solidFill>
              </a:rPr>
              <a:t> мен </a:t>
            </a:r>
            <a:r>
              <a:rPr lang="ru-RU" b="1" dirty="0" err="1">
                <a:solidFill>
                  <a:schemeClr val="bg1"/>
                </a:solidFill>
              </a:rPr>
              <a:t>болжамдау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келесі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үш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маңызды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бағыттарда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жұмыс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істеуді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қарастырады</a:t>
            </a:r>
            <a:r>
              <a:rPr lang="ru-RU" b="1" dirty="0">
                <a:solidFill>
                  <a:schemeClr val="bg1"/>
                </a:solidFill>
              </a:rPr>
              <a:t>: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кірістер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контингенттердің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болжамдық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әркеттегі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заңнамаларға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реттеуші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кірістердің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жәрдем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қамсыздандырулықты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теңестіру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себебінен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арақатынасты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тағайындау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болжамдау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мұқтаждыққа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бірқалыпты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түсуін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7759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075240" cy="6051072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болжамдаудың</a:t>
            </a:r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кезеңдері</a:t>
            </a:r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</a:t>
            </a:r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тәсілдері</a:t>
            </a:r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экономика-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матаматикалық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асырылады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 –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көлемдері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кірістер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есептеуге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мүмкіншілік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әдіспен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құрылады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бюджетпен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қарастырылған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кірістер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шығындардан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біреуі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болуға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еместігін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Жоспарлауда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құрудың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бюджет-брутто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бюджет-нетто </a:t>
            </a:r>
            <a:r>
              <a:rPr lang="ru-RU" b="1" i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кірістік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шығындық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көрсетілсе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бюджет-брутто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атайды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Ал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баптары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сальдолық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есептелсе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кірістердің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баптары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түсімдер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көлемі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кірістерді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жұмсалған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шығындарсыз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анықталса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бюджет-нетто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атайды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err="1">
                <a:solidFill>
                  <a:schemeClr val="bg1"/>
                </a:solidFill>
              </a:rPr>
              <a:t>Кірістер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түсімін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болжамдаудың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негізінде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келесі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принциптерді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айтуға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болады</a:t>
            </a:r>
            <a:r>
              <a:rPr lang="ru-RU" sz="2800" dirty="0" smtClean="0">
                <a:solidFill>
                  <a:schemeClr val="bg1"/>
                </a:solidFill>
              </a:rPr>
              <a:t>: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болжамдық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көрсеткіштердің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есептемелер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қалыптасуының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бірыңғайлығы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Болжамдық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көрсеткіштердің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анықтығы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объективтігі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деңгейлері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ай мен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тоқсанға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бөлінген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болжамдаған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түсімдерінің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есептемелері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224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/>
          <a:lstStyle/>
          <a:p>
            <a:pPr algn="just"/>
            <a:r>
              <a:rPr lang="kk-K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Салықтық тактика дегеніміз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билік органдарының тәжірибелік әрекет кешені және бюджеттің 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деңгейлеріндегі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бюджетті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табыс баптарының жалпы құрылымдарын өңдеу, салықтық реттеу мен бақылауды 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жүргі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зу. Тактикалық қадамдардың сапалық мазмұны барлық деңгейдегі бюджеттердің уақытылы және толық орындалуының дәрежесін көрсетеді.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Бюджеттік салықтың қарым қатынасқа қолданылатын оперативті салықтық әдістердің араласуы, салықтық әкімшілік салықтық құқық бұзушылықтың алдын алады және де бюджеттегі салықтық тексерулер нәтижесінде айқындалған төленбеген салық сомалары арқылы толтырады.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 lnSpcReduction="10000"/>
          </a:bodyPr>
          <a:lstStyle/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Соңғы нәтижесінде салық жүйесінің тиімділігі анықталады және  оның салықтық топтарымен жекелеген салық түрлері. </a:t>
            </a: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Осының барлығы қабылданған оптималды салық концепциясын куәландырады, яғни экономикалық саясатқа сай салық салу процесін реттейтін салық кодексіне өзгерістер енгізу қажеттілігі. </a:t>
            </a: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Ағымдағы жылдағы салық міндеттемелерін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ің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орындалуын қамтитын салықтық қатынастар мазмұнынының зартте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талдануы, стратегиялық салықтық жоспарлаудың (болжаудың) ұтымдылығын білдіретін негізгі шарттылық  қызметін атқарады.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643192" cy="5691032"/>
          </a:xfrm>
        </p:spPr>
        <p:txBody>
          <a:bodyPr>
            <a:normAutofit fontScale="92500" lnSpcReduction="10000"/>
          </a:bodyPr>
          <a:lstStyle/>
          <a:p>
            <a:pPr lvl="0" algn="ctr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Аймақты</a:t>
            </a:r>
            <a:r>
              <a:rPr lang="be-BY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экономикалық </a:t>
            </a:r>
            <a:r>
              <a:rPr lang="be-BY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жағдайын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ескере отырып салықтық түсімдердің көлемін </a:t>
            </a:r>
            <a:r>
              <a:rPr lang="be-BY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максимальды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болжау.</a:t>
            </a: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Бюджеттің ба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лық деңгейлерін қалыптастыруда бұл мәліметтер үлкен мағынаға ие, </a:t>
            </a: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себебі оларда аймақтық қаржы ресурстарында, </a:t>
            </a: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субсидия, </a:t>
            </a: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субвенция, </a:t>
            </a: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дотация </a:t>
            </a: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трансферттік қаржылар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деген қажеттілігін айқын көрсетеді. </a:t>
            </a: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Аймақтың потенциялын білу салық салу режимінде жеңілдіктерді пайдалануды дәлірек рәсімдейді. </a:t>
            </a:r>
          </a:p>
          <a:p>
            <a:pPr lvl="0" algn="just"/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 заңдылығын жетілдіру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сұрақтарын шешуде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қолданады;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211144" cy="5763040"/>
          </a:xfrm>
        </p:spPr>
        <p:txBody>
          <a:bodyPr>
            <a:normAutofit/>
          </a:bodyPr>
          <a:lstStyle/>
          <a:p>
            <a:pPr lvl="0"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Аймақтық әлеуметтік-экономикалық қажеттілігін болжату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экономиканы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құрайтын ресурстар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мүлік түрлерін жоғары инвестициялау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Қаржылардың үлесін анықтау,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аймақтық меншікте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be-BY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дан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түскен және ішкі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қажеттілікті қанағаттандыру үшін пайдаланады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Меншік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қатынастарының объектівті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қажеттіліктеріне түзету енгізу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жалпы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корпоративті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жеке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экономикалық қызығушылықтарының менеджментімен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сәйкестендіру;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Дәрістің мақсаты: </a:t>
            </a:r>
          </a:p>
          <a:p>
            <a:pPr algn="ctr"/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Бюджеттік-салықтық жоспарлау және болжамдауды теориялық тұрғыда жете түсіндіріп, практикада қолдану әдістерін үйрете білу.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Бюджеттік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дефицит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сомасын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инфляция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деңгейі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база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индексі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нарықтық 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индикатор.</a:t>
            </a:r>
          </a:p>
          <a:p>
            <a:pPr algn="just"/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Салықтық жоспарлау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болжауда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қана физикалық көрсеткіштер қолданылады және салықтық ретте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стратегиясы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бақылауда негізі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оңтайландыру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қалыптасады.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/>
              <a:t>ДӘРІС  сұрақтары: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28800"/>
            <a:ext cx="7671048" cy="4846320"/>
          </a:xfrm>
        </p:spPr>
        <p:txBody>
          <a:bodyPr/>
          <a:lstStyle/>
          <a:p>
            <a:r>
              <a:rPr lang="kk-KZ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1.Мемлекеттік бюджеттік жоспарлау мен болжамдаудың қажеттілігі </a:t>
            </a:r>
          </a:p>
          <a:p>
            <a:pPr>
              <a:buNone/>
            </a:pPr>
            <a:endParaRPr lang="ru-RU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2.Мемлекеттің бюджеттік саясатындағы тактикалық және стратегиялық салықтық жоспарлаудың атқаратын рөлі</a:t>
            </a:r>
          </a:p>
          <a:p>
            <a:endParaRPr lang="ru-RU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3.Бюджеттік – салықтық қатынастар саласындағы тактикалық және стратегиялық бақылау</a:t>
            </a:r>
            <a:endParaRPr lang="ru-RU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–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асырылуын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етуге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орталықтандырылған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ақша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орталықтандырылған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заңнамалық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белсендіруі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533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Бюджеттің</a:t>
            </a:r>
            <a:r>
              <a:rPr lang="ru-RU" dirty="0"/>
              <a:t> </a:t>
            </a:r>
            <a:r>
              <a:rPr lang="ru-RU" dirty="0" err="1"/>
              <a:t>кірістері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>
                <a:solidFill>
                  <a:schemeClr val="bg1"/>
                </a:solidFill>
              </a:rPr>
              <a:t>Бюджеттің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кірістері</a:t>
            </a:r>
            <a:r>
              <a:rPr lang="ru-RU" dirty="0">
                <a:solidFill>
                  <a:schemeClr val="bg1"/>
                </a:solidFill>
              </a:rPr>
              <a:t> – </a:t>
            </a:r>
            <a:r>
              <a:rPr lang="ru-RU" dirty="0" err="1">
                <a:solidFill>
                  <a:schemeClr val="bg1"/>
                </a:solidFill>
              </a:rPr>
              <a:t>бюджетке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қайтарылмайтын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негіздегі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салықтардан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алымдардан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және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бюджетке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төленетін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басқа</a:t>
            </a:r>
            <a:r>
              <a:rPr lang="ru-RU" dirty="0">
                <a:solidFill>
                  <a:schemeClr val="bg1"/>
                </a:solidFill>
              </a:rPr>
              <a:t> да </a:t>
            </a:r>
            <a:r>
              <a:rPr lang="ru-RU" dirty="0" err="1">
                <a:solidFill>
                  <a:schemeClr val="bg1"/>
                </a:solidFill>
              </a:rPr>
              <a:t>міндетті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төлемдерден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алынатын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түсімдердің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салықтық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емес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түсімдердің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ресми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трансферттердің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сондай-ақ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негізгі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капиталды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сатудан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түсетін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кірістердің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көлемі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816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283152" cy="720080"/>
          </a:xfrm>
        </p:spPr>
        <p:txBody>
          <a:bodyPr/>
          <a:lstStyle/>
          <a:p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түсімдер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8579296" cy="484632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түсімдерге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меншіктен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алынатын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кірістер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бюджеттен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қаржыландырылатын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мекемелердің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тауарларды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өткізуден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түсетін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түсімдері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бюджеттен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қаржыландырылатын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мекемелер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ұйымдастыратын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алуларды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өткізуден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түсетін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түсімдер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мекемелер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салатын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айыппұлдар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өсімпұлдар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өндіріп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алулар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мүлікті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алым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бюджетке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түсетін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түсімдер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жатады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түсімдерге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түсімдердің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тағайындалған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мөлшерлемелері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басқаша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айтқанда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фискалды-тұрақты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түсімдер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жоспарланады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278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Бюджеттің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етуі</a:t>
            </a:r>
            <a:r>
              <a:rPr lang="ru-RU" dirty="0"/>
              <a:t> </a:t>
            </a:r>
            <a:r>
              <a:rPr lang="ru-RU" dirty="0" err="1"/>
              <a:t>жоспарлы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жүргізіледі</a:t>
            </a:r>
            <a:r>
              <a:rPr lang="ru-RU" dirty="0"/>
              <a:t>, </a:t>
            </a:r>
            <a:r>
              <a:rPr lang="ru-RU" dirty="0" err="1"/>
              <a:t>себебі</a:t>
            </a:r>
            <a:r>
              <a:rPr lang="ru-RU" dirty="0"/>
              <a:t> </a:t>
            </a:r>
            <a:r>
              <a:rPr lang="ru-RU" dirty="0" err="1"/>
              <a:t>әрбір</a:t>
            </a:r>
            <a:r>
              <a:rPr lang="ru-RU" dirty="0"/>
              <a:t> </a:t>
            </a:r>
            <a:r>
              <a:rPr lang="ru-RU" dirty="0" err="1"/>
              <a:t>шаруашылық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алды</a:t>
            </a:r>
            <a:r>
              <a:rPr lang="ru-RU" dirty="0"/>
              <a:t> </a:t>
            </a:r>
            <a:r>
              <a:rPr lang="ru-RU" dirty="0" err="1"/>
              <a:t>болжам-жоспарлық</a:t>
            </a:r>
            <a:r>
              <a:rPr lang="ru-RU" dirty="0"/>
              <a:t> </a:t>
            </a:r>
            <a:r>
              <a:rPr lang="ru-RU" dirty="0" err="1"/>
              <a:t>жүргізуді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, </a:t>
            </a:r>
            <a:r>
              <a:rPr lang="ru-RU" dirty="0" err="1"/>
              <a:t>кезекті</a:t>
            </a:r>
            <a:r>
              <a:rPr lang="ru-RU" dirty="0"/>
              <a:t> </a:t>
            </a:r>
            <a:r>
              <a:rPr lang="ru-RU" dirty="0" err="1"/>
              <a:t>ретте</a:t>
            </a:r>
            <a:r>
              <a:rPr lang="ru-RU" dirty="0"/>
              <a:t>, </a:t>
            </a:r>
            <a:r>
              <a:rPr lang="ru-RU" dirty="0" err="1"/>
              <a:t>бюджеттік</a:t>
            </a:r>
            <a:r>
              <a:rPr lang="ru-RU" dirty="0"/>
              <a:t> </a:t>
            </a:r>
            <a:r>
              <a:rPr lang="ru-RU" dirty="0" err="1"/>
              <a:t>қарым-қатынастың</a:t>
            </a:r>
            <a:r>
              <a:rPr lang="ru-RU" dirty="0"/>
              <a:t> </a:t>
            </a:r>
            <a:r>
              <a:rPr lang="ru-RU" dirty="0" err="1"/>
              <a:t>осындай</a:t>
            </a:r>
            <a:r>
              <a:rPr lang="ru-RU" dirty="0"/>
              <a:t> </a:t>
            </a:r>
            <a:r>
              <a:rPr lang="ru-RU" dirty="0" err="1"/>
              <a:t>болжам-жоспарлық</a:t>
            </a:r>
            <a:r>
              <a:rPr lang="ru-RU" dirty="0"/>
              <a:t> </a:t>
            </a:r>
            <a:r>
              <a:rPr lang="ru-RU" dirty="0" err="1"/>
              <a:t>формада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етуіге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r>
              <a:rPr lang="ru-RU" dirty="0" err="1"/>
              <a:t>Мемлекеттің</a:t>
            </a:r>
            <a:r>
              <a:rPr lang="ru-RU" dirty="0"/>
              <a:t> </a:t>
            </a:r>
            <a:r>
              <a:rPr lang="ru-RU" dirty="0" err="1"/>
              <a:t>ақша</a:t>
            </a:r>
            <a:r>
              <a:rPr lang="ru-RU" dirty="0"/>
              <a:t> </a:t>
            </a:r>
            <a:r>
              <a:rPr lang="ru-RU" dirty="0" err="1"/>
              <a:t>қаражаттары</a:t>
            </a:r>
            <a:r>
              <a:rPr lang="ru-RU" dirty="0"/>
              <a:t> </a:t>
            </a:r>
            <a:r>
              <a:rPr lang="ru-RU" dirty="0" err="1"/>
              <a:t>орталықтандырылған</a:t>
            </a:r>
            <a:r>
              <a:rPr lang="ru-RU" dirty="0"/>
              <a:t> </a:t>
            </a:r>
            <a:r>
              <a:rPr lang="ru-RU" dirty="0" err="1"/>
              <a:t>қорының</a:t>
            </a:r>
            <a:r>
              <a:rPr lang="ru-RU" dirty="0"/>
              <a:t> </a:t>
            </a:r>
            <a:r>
              <a:rPr lang="ru-RU" dirty="0" err="1"/>
              <a:t>қозғалысы</a:t>
            </a:r>
            <a:r>
              <a:rPr lang="ru-RU" dirty="0"/>
              <a:t> </a:t>
            </a:r>
            <a:r>
              <a:rPr lang="ru-RU" dirty="0" err="1"/>
              <a:t>жоспарлық</a:t>
            </a:r>
            <a:r>
              <a:rPr lang="ru-RU" dirty="0"/>
              <a:t> форма мен </a:t>
            </a:r>
            <a:r>
              <a:rPr lang="ru-RU" dirty="0" err="1"/>
              <a:t>бюджеттік</a:t>
            </a:r>
            <a:r>
              <a:rPr lang="ru-RU" dirty="0"/>
              <a:t> </a:t>
            </a:r>
            <a:r>
              <a:rPr lang="ru-RU" dirty="0" err="1"/>
              <a:t>байланыстардың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құжатында</a:t>
            </a:r>
            <a:r>
              <a:rPr lang="ru-RU" dirty="0"/>
              <a:t> – </a:t>
            </a:r>
            <a:r>
              <a:rPr lang="ru-RU" dirty="0" err="1"/>
              <a:t>бюджетте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мемлекеттің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жоспарында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құжатта</a:t>
            </a:r>
            <a:r>
              <a:rPr lang="ru-RU" dirty="0"/>
              <a:t> </a:t>
            </a:r>
            <a:r>
              <a:rPr lang="ru-RU" dirty="0" err="1"/>
              <a:t>бюджеттің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</a:t>
            </a:r>
            <a:r>
              <a:rPr lang="ru-RU" dirty="0" err="1"/>
              <a:t>мазмұнын</a:t>
            </a:r>
            <a:r>
              <a:rPr lang="ru-RU" dirty="0"/>
              <a:t> </a:t>
            </a:r>
            <a:r>
              <a:rPr lang="ru-RU" dirty="0" err="1"/>
              <a:t>құрайтын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бөлу</a:t>
            </a:r>
            <a:r>
              <a:rPr lang="ru-RU" dirty="0"/>
              <a:t> </a:t>
            </a:r>
            <a:r>
              <a:rPr lang="ru-RU" dirty="0" err="1"/>
              <a:t>процестері</a:t>
            </a:r>
            <a:r>
              <a:rPr lang="ru-RU" dirty="0"/>
              <a:t> </a:t>
            </a:r>
            <a:r>
              <a:rPr lang="ru-RU" dirty="0" err="1"/>
              <a:t>қарастырылған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819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Бюджеттік</a:t>
            </a:r>
            <a:r>
              <a:rPr lang="ru-RU" dirty="0"/>
              <a:t> </a:t>
            </a:r>
            <a:r>
              <a:rPr lang="ru-RU" dirty="0" err="1"/>
              <a:t>үдеріс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үдеріс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әзірлеу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атқару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атқарылуы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есебі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есептемені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9718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200800" cy="36004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147248" cy="55470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уақтылы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әзірлеу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атқару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құзырына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мыналар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алдағы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фискалдық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талдап-жасау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жобаларының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айқындау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талдап-жасау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асырылуын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талдап-жасау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3663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969</Words>
  <Application>Microsoft Office PowerPoint</Application>
  <PresentationFormat>Экран (4:3)</PresentationFormat>
  <Paragraphs>68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Изящная</vt:lpstr>
      <vt:lpstr>   Тақырып 4.  Бюджеттік-салықтық жоспарлау және болжамдау        </vt:lpstr>
      <vt:lpstr>Презентация PowerPoint</vt:lpstr>
      <vt:lpstr>ДӘРІС  сұрақтары: </vt:lpstr>
      <vt:lpstr>Презентация PowerPoint</vt:lpstr>
      <vt:lpstr>Бюджеттің кірістері</vt:lpstr>
      <vt:lpstr>Салықтық емес түсімдер</vt:lpstr>
      <vt:lpstr>Презентация PowerPoint</vt:lpstr>
      <vt:lpstr>Бюджеттік үдеріс</vt:lpstr>
      <vt:lpstr>Презентация PowerPoint</vt:lpstr>
      <vt:lpstr>Бюджеттік жоспарлау процесінде келесі негізгі мақсаттар шешіледі: </vt:lpstr>
      <vt:lpstr>Бюджеттік жоспарлау бірлестік, жалғастырушылық, басымдылық, теңгерушілік және дәйектемелік принциптер талаптарына сәйкес іске асырылады.</vt:lpstr>
      <vt:lpstr>Презентация PowerPoint</vt:lpstr>
      <vt:lpstr>Презентация PowerPoint</vt:lpstr>
      <vt:lpstr>Кірістер түсімін болжамдаудың негізінде келесі принциптерді айтуға болады: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Тақырып 4.  Бюджеттік-салықтық жоспарлау және болжамдау        </dc:title>
  <dc:creator>Пользователь</dc:creator>
  <cp:lastModifiedBy>admin</cp:lastModifiedBy>
  <cp:revision>27</cp:revision>
  <dcterms:created xsi:type="dcterms:W3CDTF">2021-09-23T12:10:21Z</dcterms:created>
  <dcterms:modified xsi:type="dcterms:W3CDTF">2023-09-27T16:56:51Z</dcterms:modified>
</cp:coreProperties>
</file>